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DM Sans Medium" pitchFamily="2" charset="77"/>
      <p:regular r:id="rId11"/>
      <p:italic r:id="rId12"/>
    </p:embeddedFont>
    <p:embeddedFont>
      <p:font typeface="Inter" panose="02000503000000020004"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2" d="100"/>
          <a:sy n="92" d="100"/>
        </p:scale>
        <p:origin x="5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2609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827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Real-Time Object Detection with SSD and MobileNetV3</a:t>
            </a:r>
            <a:endParaRPr lang="en-US" sz="4450" dirty="0"/>
          </a:p>
        </p:txBody>
      </p:sp>
      <p:sp>
        <p:nvSpPr>
          <p:cNvPr id="4" name="Text 1"/>
          <p:cNvSpPr/>
          <p:nvPr/>
        </p:nvSpPr>
        <p:spPr>
          <a:xfrm>
            <a:off x="6280190" y="3215997"/>
            <a:ext cx="7556421" cy="290322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This presentation explores a high-speed, accurate object detection system leveraging the SSD (Single Shot Multibox Detector) architecture combined with the lightweight MobileNetV3 backbone. Trained on the extensive COCO dataset, this system excels at detecting and localizing multiple objects in real time. Its balance of speed and precision makes it ideal for various applications ranging from mobile vision to surveillance, bringing cutting-edge AI capabilities to resource-limited devices.</a:t>
            </a:r>
            <a:endParaRPr lang="en-US" sz="1750" dirty="0"/>
          </a:p>
        </p:txBody>
      </p:sp>
      <p:sp>
        <p:nvSpPr>
          <p:cNvPr id="5" name="Shape 2"/>
          <p:cNvSpPr/>
          <p:nvPr/>
        </p:nvSpPr>
        <p:spPr>
          <a:xfrm>
            <a:off x="6280190" y="6391275"/>
            <a:ext cx="362903" cy="362903"/>
          </a:xfrm>
          <a:prstGeom prst="roundRect">
            <a:avLst>
              <a:gd name="adj" fmla="val 25194296"/>
            </a:avLst>
          </a:prstGeom>
          <a:noFill/>
          <a:ln w="7620">
            <a:solidFill>
              <a:srgbClr val="FFFFFF"/>
            </a:solidFill>
            <a:prstDash val="solid"/>
          </a:ln>
        </p:spPr>
        <p:txBody>
          <a:bodyPr/>
          <a:lstStyle/>
          <a:p>
            <a:endParaRPr lang="en-US"/>
          </a:p>
        </p:txBody>
      </p:sp>
      <p:sp>
        <p:nvSpPr>
          <p:cNvPr id="7" name="Text 3"/>
          <p:cNvSpPr/>
          <p:nvPr/>
        </p:nvSpPr>
        <p:spPr>
          <a:xfrm>
            <a:off x="6756439" y="6374368"/>
            <a:ext cx="3426651" cy="1439596"/>
          </a:xfrm>
          <a:prstGeom prst="rect">
            <a:avLst/>
          </a:prstGeom>
          <a:noFill/>
          <a:ln/>
        </p:spPr>
        <p:txBody>
          <a:bodyPr wrap="none" lIns="0" tIns="0" rIns="0" bIns="0" rtlCol="0" anchor="t"/>
          <a:lstStyle/>
          <a:p>
            <a:pPr marL="0" indent="0" algn="l">
              <a:lnSpc>
                <a:spcPts val="3100"/>
              </a:lnSpc>
              <a:buNone/>
            </a:pPr>
            <a:r>
              <a:rPr lang="en-US" sz="2200" dirty="0" err="1"/>
              <a:t>M.Sritej</a:t>
            </a:r>
            <a:r>
              <a:rPr lang="en-US" sz="2200" dirty="0"/>
              <a:t> - E22CSEU0354</a:t>
            </a:r>
          </a:p>
          <a:p>
            <a:pPr marL="0" indent="0" algn="l">
              <a:lnSpc>
                <a:spcPts val="3100"/>
              </a:lnSpc>
              <a:buNone/>
            </a:pPr>
            <a:r>
              <a:rPr lang="en-US" sz="2200" dirty="0"/>
              <a:t>Akash Varma - E22CSEU0333</a:t>
            </a:r>
          </a:p>
          <a:p>
            <a:pPr marL="0" indent="0" algn="l">
              <a:lnSpc>
                <a:spcPts val="3100"/>
              </a:lnSpc>
              <a:buNone/>
            </a:pPr>
            <a:r>
              <a:rPr lang="en-US" sz="2200" dirty="0"/>
              <a:t>Teja Kiran – E22CSEU0345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8764905"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Introduction to Object Detection</a:t>
            </a:r>
            <a:endParaRPr lang="en-US" sz="4450" dirty="0"/>
          </a:p>
        </p:txBody>
      </p:sp>
      <p:sp>
        <p:nvSpPr>
          <p:cNvPr id="3" name="Text 1"/>
          <p:cNvSpPr/>
          <p:nvPr/>
        </p:nvSpPr>
        <p:spPr>
          <a:xfrm>
            <a:off x="793790" y="3271361"/>
            <a:ext cx="3525679"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What is Object Detection?</a:t>
            </a:r>
            <a:endParaRPr lang="en-US" sz="2200" dirty="0"/>
          </a:p>
        </p:txBody>
      </p:sp>
      <p:sp>
        <p:nvSpPr>
          <p:cNvPr id="4" name="Text 2"/>
          <p:cNvSpPr/>
          <p:nvPr/>
        </p:nvSpPr>
        <p:spPr>
          <a:xfrm>
            <a:off x="793790" y="3852505"/>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Object detection involves identifying and localizing objects within an image or video, combining classification and bounding box estimation. It goes beyond simple recognition, providing precise locations of multiple objects.</a:t>
            </a:r>
            <a:endParaRPr lang="en-US" sz="1750" dirty="0"/>
          </a:p>
        </p:txBody>
      </p:sp>
      <p:sp>
        <p:nvSpPr>
          <p:cNvPr id="5" name="Text 3"/>
          <p:cNvSpPr/>
          <p:nvPr/>
        </p:nvSpPr>
        <p:spPr>
          <a:xfrm>
            <a:off x="7599521" y="3271361"/>
            <a:ext cx="3504486"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Methods and Applications</a:t>
            </a:r>
            <a:endParaRPr lang="en-US" sz="2200" dirty="0"/>
          </a:p>
        </p:txBody>
      </p:sp>
      <p:sp>
        <p:nvSpPr>
          <p:cNvPr id="6" name="Text 4"/>
          <p:cNvSpPr/>
          <p:nvPr/>
        </p:nvSpPr>
        <p:spPr>
          <a:xfrm>
            <a:off x="7599521" y="3852505"/>
            <a:ext cx="6244709" cy="217741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Traditional methods relied on handcrafted features and classifiers, but modern systems use deep learning for superior accuracy. Applications include autonomous driving, where timely detection is critical, surveillance systems ensuring safety, and robotics guiding intelligent navigation.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8917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SSD Architecture: Single Shot Detection</a:t>
            </a:r>
            <a:endParaRPr lang="en-US" sz="4450" dirty="0"/>
          </a:p>
        </p:txBody>
      </p:sp>
      <p:sp>
        <p:nvSpPr>
          <p:cNvPr id="4" name="Shape 1"/>
          <p:cNvSpPr/>
          <p:nvPr/>
        </p:nvSpPr>
        <p:spPr>
          <a:xfrm>
            <a:off x="6280190" y="2746891"/>
            <a:ext cx="510302" cy="510302"/>
          </a:xfrm>
          <a:prstGeom prst="roundRect">
            <a:avLst>
              <a:gd name="adj" fmla="val 6667"/>
            </a:avLst>
          </a:prstGeom>
          <a:solidFill>
            <a:srgbClr val="EDEBE3"/>
          </a:solidFill>
          <a:ln/>
        </p:spPr>
        <p:txBody>
          <a:bodyPr/>
          <a:lstStyle/>
          <a:p>
            <a:endParaRPr lang="en-US"/>
          </a:p>
        </p:txBody>
      </p:sp>
      <p:sp>
        <p:nvSpPr>
          <p:cNvPr id="5" name="Text 2"/>
          <p:cNvSpPr/>
          <p:nvPr/>
        </p:nvSpPr>
        <p:spPr>
          <a:xfrm>
            <a:off x="7017306" y="2824758"/>
            <a:ext cx="2853809"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One-Stage Detection</a:t>
            </a:r>
            <a:endParaRPr lang="en-US" sz="2200" dirty="0"/>
          </a:p>
        </p:txBody>
      </p:sp>
      <p:sp>
        <p:nvSpPr>
          <p:cNvPr id="6" name="Text 3"/>
          <p:cNvSpPr/>
          <p:nvPr/>
        </p:nvSpPr>
        <p:spPr>
          <a:xfrm>
            <a:off x="7017306" y="3315176"/>
            <a:ext cx="2899410" cy="1814513"/>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Processes image in a single pass, enabling faster detections compared to two-stage detectors.</a:t>
            </a:r>
            <a:endParaRPr lang="en-US" sz="1750" dirty="0"/>
          </a:p>
        </p:txBody>
      </p:sp>
      <p:sp>
        <p:nvSpPr>
          <p:cNvPr id="7" name="Shape 4"/>
          <p:cNvSpPr/>
          <p:nvPr/>
        </p:nvSpPr>
        <p:spPr>
          <a:xfrm>
            <a:off x="10200203" y="2746891"/>
            <a:ext cx="510302" cy="510302"/>
          </a:xfrm>
          <a:prstGeom prst="roundRect">
            <a:avLst>
              <a:gd name="adj" fmla="val 6667"/>
            </a:avLst>
          </a:prstGeom>
          <a:solidFill>
            <a:srgbClr val="EDEBE3"/>
          </a:solidFill>
          <a:ln/>
        </p:spPr>
        <p:txBody>
          <a:bodyPr/>
          <a:lstStyle/>
          <a:p>
            <a:endParaRPr lang="en-US"/>
          </a:p>
        </p:txBody>
      </p:sp>
      <p:sp>
        <p:nvSpPr>
          <p:cNvPr id="8" name="Text 5"/>
          <p:cNvSpPr/>
          <p:nvPr/>
        </p:nvSpPr>
        <p:spPr>
          <a:xfrm>
            <a:off x="10937319" y="2824758"/>
            <a:ext cx="2899410" cy="708660"/>
          </a:xfrm>
          <a:prstGeom prst="rect">
            <a:avLst/>
          </a:prstGeom>
          <a:noFill/>
          <a:ln/>
        </p:spPr>
        <p:txBody>
          <a:bodyPr wrap="squar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Multi-Scale Feature Maps</a:t>
            </a:r>
            <a:endParaRPr lang="en-US" sz="2200" dirty="0"/>
          </a:p>
        </p:txBody>
      </p:sp>
      <p:sp>
        <p:nvSpPr>
          <p:cNvPr id="9" name="Text 6"/>
          <p:cNvSpPr/>
          <p:nvPr/>
        </p:nvSpPr>
        <p:spPr>
          <a:xfrm>
            <a:off x="10937319" y="3669506"/>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Utilizes features at several resolutions to accurately detect objects of varying sizes within the image.</a:t>
            </a:r>
            <a:endParaRPr lang="en-US" sz="1750" dirty="0"/>
          </a:p>
        </p:txBody>
      </p:sp>
      <p:sp>
        <p:nvSpPr>
          <p:cNvPr id="10" name="Shape 7"/>
          <p:cNvSpPr/>
          <p:nvPr/>
        </p:nvSpPr>
        <p:spPr>
          <a:xfrm>
            <a:off x="6280190" y="5583317"/>
            <a:ext cx="510302" cy="510302"/>
          </a:xfrm>
          <a:prstGeom prst="roundRect">
            <a:avLst>
              <a:gd name="adj" fmla="val 6667"/>
            </a:avLst>
          </a:prstGeom>
          <a:solidFill>
            <a:srgbClr val="EDEBE3"/>
          </a:solidFill>
          <a:ln/>
        </p:spPr>
        <p:txBody>
          <a:bodyPr/>
          <a:lstStyle/>
          <a:p>
            <a:endParaRPr lang="en-US"/>
          </a:p>
        </p:txBody>
      </p:sp>
      <p:sp>
        <p:nvSpPr>
          <p:cNvPr id="11" name="Text 8"/>
          <p:cNvSpPr/>
          <p:nvPr/>
        </p:nvSpPr>
        <p:spPr>
          <a:xfrm>
            <a:off x="7017306" y="566118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Anchor Boxes</a:t>
            </a:r>
            <a:endParaRPr lang="en-US" sz="2200" dirty="0"/>
          </a:p>
        </p:txBody>
      </p:sp>
      <p:sp>
        <p:nvSpPr>
          <p:cNvPr id="12" name="Text 9"/>
          <p:cNvSpPr/>
          <p:nvPr/>
        </p:nvSpPr>
        <p:spPr>
          <a:xfrm>
            <a:off x="7017306" y="6151602"/>
            <a:ext cx="6819305"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Predefined boxes predict offsets and confidence scores to precisely localize objects across different shapes and locations.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1261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MobileNetV3 Backbone for Efficient Inference</a:t>
            </a:r>
            <a:endParaRPr lang="en-US" sz="4450" dirty="0"/>
          </a:p>
        </p:txBody>
      </p:sp>
      <p:sp>
        <p:nvSpPr>
          <p:cNvPr id="4" name="Shape 1"/>
          <p:cNvSpPr/>
          <p:nvPr/>
        </p:nvSpPr>
        <p:spPr>
          <a:xfrm>
            <a:off x="793790" y="2670334"/>
            <a:ext cx="3664863" cy="2749987"/>
          </a:xfrm>
          <a:prstGeom prst="roundRect">
            <a:avLst>
              <a:gd name="adj" fmla="val 1237"/>
            </a:avLst>
          </a:prstGeom>
          <a:solidFill>
            <a:srgbClr val="EDEBE3"/>
          </a:solidFill>
          <a:ln/>
        </p:spPr>
        <p:txBody>
          <a:bodyPr/>
          <a:lstStyle/>
          <a:p>
            <a:endParaRPr lang="en-US"/>
          </a:p>
        </p:txBody>
      </p:sp>
      <p:sp>
        <p:nvSpPr>
          <p:cNvPr id="5" name="Text 2"/>
          <p:cNvSpPr/>
          <p:nvPr/>
        </p:nvSpPr>
        <p:spPr>
          <a:xfrm>
            <a:off x="1020604" y="289714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Lightweight Design</a:t>
            </a:r>
            <a:endParaRPr lang="en-US" sz="2200" dirty="0"/>
          </a:p>
        </p:txBody>
      </p:sp>
      <p:sp>
        <p:nvSpPr>
          <p:cNvPr id="6" name="Text 3"/>
          <p:cNvSpPr/>
          <p:nvPr/>
        </p:nvSpPr>
        <p:spPr>
          <a:xfrm>
            <a:off x="1020604" y="3387566"/>
            <a:ext cx="3211235" cy="145161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Optimized for mobile and embedded devices, balancing performance with computational constraints.</a:t>
            </a:r>
            <a:endParaRPr lang="en-US" sz="1750" dirty="0"/>
          </a:p>
        </p:txBody>
      </p:sp>
      <p:sp>
        <p:nvSpPr>
          <p:cNvPr id="7" name="Shape 4"/>
          <p:cNvSpPr/>
          <p:nvPr/>
        </p:nvSpPr>
        <p:spPr>
          <a:xfrm>
            <a:off x="4685467" y="2670334"/>
            <a:ext cx="3664863" cy="2749987"/>
          </a:xfrm>
          <a:prstGeom prst="roundRect">
            <a:avLst>
              <a:gd name="adj" fmla="val 1237"/>
            </a:avLst>
          </a:prstGeom>
          <a:solidFill>
            <a:srgbClr val="EDEBE3"/>
          </a:solidFill>
          <a:ln/>
        </p:spPr>
        <p:txBody>
          <a:bodyPr/>
          <a:lstStyle/>
          <a:p>
            <a:endParaRPr lang="en-US"/>
          </a:p>
        </p:txBody>
      </p:sp>
      <p:sp>
        <p:nvSpPr>
          <p:cNvPr id="8" name="Text 5"/>
          <p:cNvSpPr/>
          <p:nvPr/>
        </p:nvSpPr>
        <p:spPr>
          <a:xfrm>
            <a:off x="4912281" y="2897148"/>
            <a:ext cx="3211235" cy="708660"/>
          </a:xfrm>
          <a:prstGeom prst="rect">
            <a:avLst/>
          </a:prstGeom>
          <a:noFill/>
          <a:ln/>
        </p:spPr>
        <p:txBody>
          <a:bodyPr wrap="squar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Depthwise Separable Convolutions</a:t>
            </a:r>
            <a:endParaRPr lang="en-US" sz="2200" dirty="0"/>
          </a:p>
        </p:txBody>
      </p:sp>
      <p:sp>
        <p:nvSpPr>
          <p:cNvPr id="9" name="Text 6"/>
          <p:cNvSpPr/>
          <p:nvPr/>
        </p:nvSpPr>
        <p:spPr>
          <a:xfrm>
            <a:off x="4912281" y="3741896"/>
            <a:ext cx="3211235" cy="145161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Reduces operations by splitting convolutions, enabling faster processing and lower energy usage.</a:t>
            </a:r>
            <a:endParaRPr lang="en-US" sz="1750" dirty="0"/>
          </a:p>
        </p:txBody>
      </p:sp>
      <p:sp>
        <p:nvSpPr>
          <p:cNvPr id="10" name="Shape 7"/>
          <p:cNvSpPr/>
          <p:nvPr/>
        </p:nvSpPr>
        <p:spPr>
          <a:xfrm>
            <a:off x="793790" y="5647134"/>
            <a:ext cx="7556421" cy="1669852"/>
          </a:xfrm>
          <a:prstGeom prst="roundRect">
            <a:avLst>
              <a:gd name="adj" fmla="val 2038"/>
            </a:avLst>
          </a:prstGeom>
          <a:solidFill>
            <a:srgbClr val="EDEBE3"/>
          </a:solidFill>
          <a:ln/>
        </p:spPr>
        <p:txBody>
          <a:bodyPr/>
          <a:lstStyle/>
          <a:p>
            <a:endParaRPr lang="en-US"/>
          </a:p>
        </p:txBody>
      </p:sp>
      <p:sp>
        <p:nvSpPr>
          <p:cNvPr id="11" name="Text 8"/>
          <p:cNvSpPr/>
          <p:nvPr/>
        </p:nvSpPr>
        <p:spPr>
          <a:xfrm>
            <a:off x="1020604" y="5873948"/>
            <a:ext cx="3015972"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Low Memory Footprint</a:t>
            </a:r>
            <a:endParaRPr lang="en-US" sz="2200" dirty="0"/>
          </a:p>
        </p:txBody>
      </p:sp>
      <p:sp>
        <p:nvSpPr>
          <p:cNvPr id="12" name="Text 9"/>
          <p:cNvSpPr/>
          <p:nvPr/>
        </p:nvSpPr>
        <p:spPr>
          <a:xfrm>
            <a:off x="1020604" y="6364367"/>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Minimizes memory use while maintaining accuracy, ideal for real-time applications on mobile hardware.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9960"/>
            <a:ext cx="8032909"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Training on the COCO Dataset</a:t>
            </a:r>
            <a:endParaRPr lang="en-US" sz="4450" dirty="0"/>
          </a:p>
        </p:txBody>
      </p:sp>
      <p:sp>
        <p:nvSpPr>
          <p:cNvPr id="3" name="Text 1"/>
          <p:cNvSpPr/>
          <p:nvPr/>
        </p:nvSpPr>
        <p:spPr>
          <a:xfrm>
            <a:off x="793790" y="3815715"/>
            <a:ext cx="3218617"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Comprehensive Dataset</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COCO contains 330,000 images with 1.5 million labeled objects spanning 91 categories, providing rich context for training robust models.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Data Augmentation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Techniques like flipping, scaling, and color adjustments improve model generalization and performance on unseen data.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4645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System Implementation and Performance</a:t>
            </a:r>
            <a:endParaRPr lang="en-US" sz="4450" dirty="0"/>
          </a:p>
        </p:txBody>
      </p:sp>
      <p:pic>
        <p:nvPicPr>
          <p:cNvPr id="4" name="Image 1" descr="preencoded.png"/>
          <p:cNvPicPr>
            <a:picLocks noChangeAspect="1"/>
          </p:cNvPicPr>
          <p:nvPr/>
        </p:nvPicPr>
        <p:blipFill>
          <a:blip r:embed="rId4"/>
          <a:stretch>
            <a:fillRect/>
          </a:stretch>
        </p:blipFill>
        <p:spPr>
          <a:xfrm>
            <a:off x="6280190" y="2904173"/>
            <a:ext cx="566976" cy="566976"/>
          </a:xfrm>
          <a:prstGeom prst="rect">
            <a:avLst/>
          </a:prstGeom>
        </p:spPr>
      </p:pic>
      <p:sp>
        <p:nvSpPr>
          <p:cNvPr id="5" name="Text 1"/>
          <p:cNvSpPr/>
          <p:nvPr/>
        </p:nvSpPr>
        <p:spPr>
          <a:xfrm>
            <a:off x="6280190" y="3697962"/>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Speed</a:t>
            </a:r>
            <a:endParaRPr lang="en-US" sz="2200" dirty="0"/>
          </a:p>
        </p:txBody>
      </p:sp>
      <p:sp>
        <p:nvSpPr>
          <p:cNvPr id="6" name="Text 2"/>
          <p:cNvSpPr/>
          <p:nvPr/>
        </p:nvSpPr>
        <p:spPr>
          <a:xfrm>
            <a:off x="6280190" y="4188381"/>
            <a:ext cx="2329815" cy="217741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Operates at 30 frames per second, enabling smooth real-time detection even on resource-constrained devices.</a:t>
            </a:r>
            <a:endParaRPr lang="en-US" sz="1750" dirty="0"/>
          </a:p>
        </p:txBody>
      </p:sp>
      <p:pic>
        <p:nvPicPr>
          <p:cNvPr id="7" name="Image 2" descr="preencoded.png"/>
          <p:cNvPicPr>
            <a:picLocks noChangeAspect="1"/>
          </p:cNvPicPr>
          <p:nvPr/>
        </p:nvPicPr>
        <p:blipFill>
          <a:blip r:embed="rId5"/>
          <a:stretch>
            <a:fillRect/>
          </a:stretch>
        </p:blipFill>
        <p:spPr>
          <a:xfrm>
            <a:off x="8893493" y="2904173"/>
            <a:ext cx="566976" cy="566976"/>
          </a:xfrm>
          <a:prstGeom prst="rect">
            <a:avLst/>
          </a:prstGeom>
        </p:spPr>
      </p:pic>
      <p:sp>
        <p:nvSpPr>
          <p:cNvPr id="8" name="Text 3"/>
          <p:cNvSpPr/>
          <p:nvPr/>
        </p:nvSpPr>
        <p:spPr>
          <a:xfrm>
            <a:off x="8893493" y="3697962"/>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Accuracy</a:t>
            </a:r>
            <a:endParaRPr lang="en-US" sz="2200" dirty="0"/>
          </a:p>
        </p:txBody>
      </p:sp>
      <p:sp>
        <p:nvSpPr>
          <p:cNvPr id="9" name="Text 4"/>
          <p:cNvSpPr/>
          <p:nvPr/>
        </p:nvSpPr>
        <p:spPr>
          <a:xfrm>
            <a:off x="8893493" y="4188381"/>
            <a:ext cx="2329815" cy="1814513"/>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Achieves a mean average precision (mAP) of 25, balancing precision with performance.</a:t>
            </a:r>
            <a:endParaRPr lang="en-US" sz="1750" dirty="0"/>
          </a:p>
        </p:txBody>
      </p:sp>
      <p:pic>
        <p:nvPicPr>
          <p:cNvPr id="10" name="Image 3" descr="preencoded.png"/>
          <p:cNvPicPr>
            <a:picLocks noChangeAspect="1"/>
          </p:cNvPicPr>
          <p:nvPr/>
        </p:nvPicPr>
        <p:blipFill>
          <a:blip r:embed="rId6"/>
          <a:stretch>
            <a:fillRect/>
          </a:stretch>
        </p:blipFill>
        <p:spPr>
          <a:xfrm>
            <a:off x="11506795" y="2904173"/>
            <a:ext cx="566976" cy="566976"/>
          </a:xfrm>
          <a:prstGeom prst="rect">
            <a:avLst/>
          </a:prstGeom>
        </p:spPr>
      </p:pic>
      <p:sp>
        <p:nvSpPr>
          <p:cNvPr id="11" name="Text 5"/>
          <p:cNvSpPr/>
          <p:nvPr/>
        </p:nvSpPr>
        <p:spPr>
          <a:xfrm>
            <a:off x="11506795" y="3697962"/>
            <a:ext cx="2329815" cy="708660"/>
          </a:xfrm>
          <a:prstGeom prst="rect">
            <a:avLst/>
          </a:prstGeom>
          <a:noFill/>
          <a:ln/>
        </p:spPr>
        <p:txBody>
          <a:bodyPr wrap="squar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Hardware Requirements</a:t>
            </a:r>
            <a:endParaRPr lang="en-US" sz="2200" dirty="0"/>
          </a:p>
        </p:txBody>
      </p:sp>
      <p:sp>
        <p:nvSpPr>
          <p:cNvPr id="12" name="Text 6"/>
          <p:cNvSpPr/>
          <p:nvPr/>
        </p:nvSpPr>
        <p:spPr>
          <a:xfrm>
            <a:off x="11506795" y="4542711"/>
            <a:ext cx="2329815" cy="254031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Requires minimal resources such as 4GB RAM and a mobile GPU, making it practical for widespread deployment.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41070"/>
            <a:ext cx="7418903"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Advantages and Limitations</a:t>
            </a:r>
            <a:endParaRPr lang="en-US" sz="4450" dirty="0"/>
          </a:p>
        </p:txBody>
      </p:sp>
      <p:sp>
        <p:nvSpPr>
          <p:cNvPr id="4" name="Shape 1"/>
          <p:cNvSpPr/>
          <p:nvPr/>
        </p:nvSpPr>
        <p:spPr>
          <a:xfrm>
            <a:off x="793790" y="1990011"/>
            <a:ext cx="510302" cy="510302"/>
          </a:xfrm>
          <a:prstGeom prst="roundRect">
            <a:avLst>
              <a:gd name="adj" fmla="val 6667"/>
            </a:avLst>
          </a:prstGeom>
          <a:solidFill>
            <a:srgbClr val="EDEBE3"/>
          </a:solidFill>
          <a:ln/>
        </p:spPr>
        <p:txBody>
          <a:bodyPr/>
          <a:lstStyle/>
          <a:p>
            <a:endParaRPr lang="en-US"/>
          </a:p>
        </p:txBody>
      </p:sp>
      <p:sp>
        <p:nvSpPr>
          <p:cNvPr id="5" name="Text 2"/>
          <p:cNvSpPr/>
          <p:nvPr/>
        </p:nvSpPr>
        <p:spPr>
          <a:xfrm>
            <a:off x="1530906" y="20678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Strengths</a:t>
            </a:r>
            <a:endParaRPr lang="en-US" sz="2200" dirty="0"/>
          </a:p>
        </p:txBody>
      </p:sp>
      <p:sp>
        <p:nvSpPr>
          <p:cNvPr id="6" name="Text 3"/>
          <p:cNvSpPr/>
          <p:nvPr/>
        </p:nvSpPr>
        <p:spPr>
          <a:xfrm>
            <a:off x="1530906" y="2558296"/>
            <a:ext cx="2899410"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Fast and efficient architecture suitable for mobile devices</a:t>
            </a:r>
            <a:endParaRPr lang="en-US" sz="1750" dirty="0"/>
          </a:p>
        </p:txBody>
      </p:sp>
      <p:sp>
        <p:nvSpPr>
          <p:cNvPr id="7" name="Text 4"/>
          <p:cNvSpPr/>
          <p:nvPr/>
        </p:nvSpPr>
        <p:spPr>
          <a:xfrm>
            <a:off x="1530906" y="3726299"/>
            <a:ext cx="2899410"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Good trade-off between speed and accuracy for real-world use cases</a:t>
            </a:r>
            <a:endParaRPr lang="en-US" sz="1750" dirty="0"/>
          </a:p>
        </p:txBody>
      </p:sp>
      <p:sp>
        <p:nvSpPr>
          <p:cNvPr id="8" name="Shape 5"/>
          <p:cNvSpPr/>
          <p:nvPr/>
        </p:nvSpPr>
        <p:spPr>
          <a:xfrm>
            <a:off x="4713803" y="1990011"/>
            <a:ext cx="510302" cy="510302"/>
          </a:xfrm>
          <a:prstGeom prst="roundRect">
            <a:avLst>
              <a:gd name="adj" fmla="val 6667"/>
            </a:avLst>
          </a:prstGeom>
          <a:solidFill>
            <a:srgbClr val="EDEBE3"/>
          </a:solidFill>
          <a:ln/>
        </p:spPr>
        <p:txBody>
          <a:bodyPr/>
          <a:lstStyle/>
          <a:p>
            <a:endParaRPr lang="en-US"/>
          </a:p>
        </p:txBody>
      </p:sp>
      <p:sp>
        <p:nvSpPr>
          <p:cNvPr id="9" name="Text 6"/>
          <p:cNvSpPr/>
          <p:nvPr/>
        </p:nvSpPr>
        <p:spPr>
          <a:xfrm>
            <a:off x="5450919" y="20678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Weaknesses</a:t>
            </a:r>
            <a:endParaRPr lang="en-US" sz="2200" dirty="0"/>
          </a:p>
        </p:txBody>
      </p:sp>
      <p:sp>
        <p:nvSpPr>
          <p:cNvPr id="10" name="Text 7"/>
          <p:cNvSpPr/>
          <p:nvPr/>
        </p:nvSpPr>
        <p:spPr>
          <a:xfrm>
            <a:off x="5450919" y="2558296"/>
            <a:ext cx="2899410"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Accuracy lower than heavier, multi-stage detection models</a:t>
            </a:r>
            <a:endParaRPr lang="en-US" sz="1750" dirty="0"/>
          </a:p>
        </p:txBody>
      </p:sp>
      <p:sp>
        <p:nvSpPr>
          <p:cNvPr id="11" name="Text 8"/>
          <p:cNvSpPr/>
          <p:nvPr/>
        </p:nvSpPr>
        <p:spPr>
          <a:xfrm>
            <a:off x="5450919" y="3726299"/>
            <a:ext cx="2899410"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Performance can degrade in highly complex scenes</a:t>
            </a:r>
            <a:endParaRPr lang="en-US" sz="1750" dirty="0"/>
          </a:p>
        </p:txBody>
      </p:sp>
      <p:sp>
        <p:nvSpPr>
          <p:cNvPr id="12" name="Shape 9"/>
          <p:cNvSpPr/>
          <p:nvPr/>
        </p:nvSpPr>
        <p:spPr>
          <a:xfrm>
            <a:off x="793790" y="5631537"/>
            <a:ext cx="510302" cy="510302"/>
          </a:xfrm>
          <a:prstGeom prst="roundRect">
            <a:avLst>
              <a:gd name="adj" fmla="val 6667"/>
            </a:avLst>
          </a:prstGeom>
          <a:solidFill>
            <a:srgbClr val="EDEBE3"/>
          </a:solidFill>
          <a:ln/>
        </p:spPr>
        <p:txBody>
          <a:bodyPr/>
          <a:lstStyle/>
          <a:p>
            <a:endParaRPr lang="en-US"/>
          </a:p>
        </p:txBody>
      </p:sp>
      <p:sp>
        <p:nvSpPr>
          <p:cNvPr id="13" name="Text 10"/>
          <p:cNvSpPr/>
          <p:nvPr/>
        </p:nvSpPr>
        <p:spPr>
          <a:xfrm>
            <a:off x="1530906" y="570940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Future Directions</a:t>
            </a:r>
            <a:endParaRPr lang="en-US" sz="2200" dirty="0"/>
          </a:p>
        </p:txBody>
      </p:sp>
      <p:sp>
        <p:nvSpPr>
          <p:cNvPr id="14" name="Text 11"/>
          <p:cNvSpPr/>
          <p:nvPr/>
        </p:nvSpPr>
        <p:spPr>
          <a:xfrm>
            <a:off x="1530906" y="6199823"/>
            <a:ext cx="6819305"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Research aims to enhance accuracy and further reduce computational demands with novel optimizations and model compression techniques.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0842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Conclusion and Applications</a:t>
            </a:r>
            <a:endParaRPr lang="en-US" sz="4450" dirty="0"/>
          </a:p>
        </p:txBody>
      </p:sp>
      <p:sp>
        <p:nvSpPr>
          <p:cNvPr id="4" name="Shape 1"/>
          <p:cNvSpPr/>
          <p:nvPr/>
        </p:nvSpPr>
        <p:spPr>
          <a:xfrm>
            <a:off x="6280190" y="2466142"/>
            <a:ext cx="170021" cy="1216223"/>
          </a:xfrm>
          <a:prstGeom prst="roundRect">
            <a:avLst>
              <a:gd name="adj" fmla="val 20012"/>
            </a:avLst>
          </a:prstGeom>
          <a:solidFill>
            <a:srgbClr val="EDEBE3"/>
          </a:solidFill>
          <a:ln/>
        </p:spPr>
        <p:txBody>
          <a:bodyPr/>
          <a:lstStyle/>
          <a:p>
            <a:endParaRPr lang="en-US"/>
          </a:p>
        </p:txBody>
      </p:sp>
      <p:sp>
        <p:nvSpPr>
          <p:cNvPr id="5" name="Text 2"/>
          <p:cNvSpPr/>
          <p:nvPr/>
        </p:nvSpPr>
        <p:spPr>
          <a:xfrm>
            <a:off x="6790373" y="2466142"/>
            <a:ext cx="3985379"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Effective Real-Time Detection</a:t>
            </a:r>
            <a:endParaRPr lang="en-US" sz="2200" dirty="0"/>
          </a:p>
        </p:txBody>
      </p:sp>
      <p:sp>
        <p:nvSpPr>
          <p:cNvPr id="6" name="Text 3"/>
          <p:cNvSpPr/>
          <p:nvPr/>
        </p:nvSpPr>
        <p:spPr>
          <a:xfrm>
            <a:off x="6790373" y="2956560"/>
            <a:ext cx="7046238"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SSD with MobileNetV3 provides a practical solution for real-time object detection with a balance of speed and accuracy.</a:t>
            </a:r>
            <a:endParaRPr lang="en-US" sz="1750" dirty="0"/>
          </a:p>
        </p:txBody>
      </p:sp>
      <p:sp>
        <p:nvSpPr>
          <p:cNvPr id="7" name="Shape 4"/>
          <p:cNvSpPr/>
          <p:nvPr/>
        </p:nvSpPr>
        <p:spPr>
          <a:xfrm>
            <a:off x="6620351" y="3909179"/>
            <a:ext cx="170021" cy="1579126"/>
          </a:xfrm>
          <a:prstGeom prst="roundRect">
            <a:avLst>
              <a:gd name="adj" fmla="val 20012"/>
            </a:avLst>
          </a:prstGeom>
          <a:solidFill>
            <a:srgbClr val="EDEBE3"/>
          </a:solidFill>
          <a:ln/>
        </p:spPr>
        <p:txBody>
          <a:bodyPr/>
          <a:lstStyle/>
          <a:p>
            <a:endParaRPr lang="en-US"/>
          </a:p>
        </p:txBody>
      </p:sp>
      <p:sp>
        <p:nvSpPr>
          <p:cNvPr id="8" name="Text 5"/>
          <p:cNvSpPr/>
          <p:nvPr/>
        </p:nvSpPr>
        <p:spPr>
          <a:xfrm>
            <a:off x="7130534" y="3909179"/>
            <a:ext cx="2920484"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Practical Applications</a:t>
            </a:r>
            <a:endParaRPr lang="en-US" sz="2200" dirty="0"/>
          </a:p>
        </p:txBody>
      </p:sp>
      <p:sp>
        <p:nvSpPr>
          <p:cNvPr id="9" name="Text 6"/>
          <p:cNvSpPr/>
          <p:nvPr/>
        </p:nvSpPr>
        <p:spPr>
          <a:xfrm>
            <a:off x="7130534" y="4399598"/>
            <a:ext cx="6706076"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Enables mobile vision, augmented reality, smart surveillance, and robotics, especially where resources are limited but performance is crucial.</a:t>
            </a:r>
            <a:endParaRPr lang="en-US" sz="1750" dirty="0"/>
          </a:p>
        </p:txBody>
      </p:sp>
      <p:sp>
        <p:nvSpPr>
          <p:cNvPr id="10" name="Shape 7"/>
          <p:cNvSpPr/>
          <p:nvPr/>
        </p:nvSpPr>
        <p:spPr>
          <a:xfrm>
            <a:off x="6960632" y="5715119"/>
            <a:ext cx="170021" cy="1579126"/>
          </a:xfrm>
          <a:prstGeom prst="roundRect">
            <a:avLst>
              <a:gd name="adj" fmla="val 20012"/>
            </a:avLst>
          </a:prstGeom>
          <a:solidFill>
            <a:srgbClr val="EDEBE3"/>
          </a:solidFill>
          <a:ln/>
        </p:spPr>
        <p:txBody>
          <a:bodyPr/>
          <a:lstStyle/>
          <a:p>
            <a:endParaRPr lang="en-US"/>
          </a:p>
        </p:txBody>
      </p:sp>
      <p:sp>
        <p:nvSpPr>
          <p:cNvPr id="11" name="Text 8"/>
          <p:cNvSpPr/>
          <p:nvPr/>
        </p:nvSpPr>
        <p:spPr>
          <a:xfrm>
            <a:off x="7470815" y="571511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Future Opportunities</a:t>
            </a:r>
            <a:endParaRPr lang="en-US" sz="2200" dirty="0"/>
          </a:p>
        </p:txBody>
      </p:sp>
      <p:sp>
        <p:nvSpPr>
          <p:cNvPr id="12" name="Text 9"/>
          <p:cNvSpPr/>
          <p:nvPr/>
        </p:nvSpPr>
        <p:spPr>
          <a:xfrm>
            <a:off x="7470815" y="6205538"/>
            <a:ext cx="6365796"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Ongoing development will push boundaries for deeper accuracy, adaptability, and broader deployment in diverse AI-driven domains.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TotalTime>
  <Words>540</Words>
  <Application>Microsoft Macintosh PowerPoint</Application>
  <PresentationFormat>Custom</PresentationFormat>
  <Paragraphs>60</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DM Sans Medium</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MADDULA VENKATA  SRITEJ</cp:lastModifiedBy>
  <cp:revision>2</cp:revision>
  <dcterms:created xsi:type="dcterms:W3CDTF">2025-05-02T05:49:48Z</dcterms:created>
  <dcterms:modified xsi:type="dcterms:W3CDTF">2025-05-02T06:23:40Z</dcterms:modified>
</cp:coreProperties>
</file>